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4F75B1-30EC-45A7-8AE6-AD979C13757B}" v="3" dt="2022-11-01T18:24:57.6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72" d="100"/>
          <a:sy n="72" d="100"/>
        </p:scale>
        <p:origin x="4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01.11.2022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644723" y="-44841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 dirty="0" err="1">
                <a:cs typeface="Calibri Light"/>
              </a:rPr>
              <a:t>Proclamação</a:t>
            </a:r>
            <a:r>
              <a:rPr lang="de-DE" sz="5400" dirty="0">
                <a:cs typeface="Calibri Light"/>
              </a:rPr>
              <a:t> da </a:t>
            </a:r>
            <a:r>
              <a:rPr lang="de-DE" sz="5400" dirty="0" err="1">
                <a:cs typeface="Calibri Light"/>
              </a:rPr>
              <a:t>República</a:t>
            </a:r>
            <a:endParaRPr lang="de-DE" sz="5400" dirty="0" err="1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910431" y="2686565"/>
            <a:ext cx="5278794" cy="2879680"/>
          </a:xfrm>
        </p:spPr>
        <p:txBody>
          <a:bodyPr anchor="t">
            <a:normAutofit/>
          </a:bodyPr>
          <a:lstStyle/>
          <a:p>
            <a:pPr marL="285750" indent="-285750" algn="l">
              <a:buChar char="•"/>
            </a:pPr>
            <a:endParaRPr lang="pt-BR" sz="2000" dirty="0">
              <a:ea typeface="+mn-lt"/>
              <a:cs typeface="+mn-lt"/>
            </a:endParaRPr>
          </a:p>
          <a:p>
            <a:pPr marL="285750" indent="-285750" algn="l">
              <a:buChar char="•"/>
            </a:pPr>
            <a:r>
              <a:rPr lang="pt-BR" sz="2000" dirty="0">
                <a:ea typeface="+mn-lt"/>
                <a:cs typeface="+mn-lt"/>
              </a:rPr>
              <a:t>Antecedentes</a:t>
            </a:r>
            <a:endParaRPr lang="en-US" dirty="0">
              <a:ea typeface="+mn-lt"/>
              <a:cs typeface="+mn-lt"/>
            </a:endParaRPr>
          </a:p>
          <a:p>
            <a:pPr marL="285750" indent="-285750" algn="l">
              <a:buChar char="•"/>
            </a:pPr>
            <a:r>
              <a:rPr lang="pt-BR" sz="2000" dirty="0">
                <a:ea typeface="+mn-lt"/>
                <a:cs typeface="+mn-lt"/>
              </a:rPr>
              <a:t>Cafeicultores descontentes</a:t>
            </a:r>
          </a:p>
          <a:p>
            <a:pPr marL="285750" indent="-285750" algn="l">
              <a:buChar char="•"/>
            </a:pPr>
            <a:r>
              <a:rPr lang="pt-BR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Abolição</a:t>
            </a:r>
            <a:r>
              <a:rPr lang="en-US" sz="2000" dirty="0">
                <a:ea typeface="+mn-lt"/>
                <a:cs typeface="+mn-lt"/>
              </a:rPr>
              <a:t> da </a:t>
            </a:r>
            <a:r>
              <a:rPr lang="en-US" sz="2000" dirty="0" err="1">
                <a:ea typeface="+mn-lt"/>
                <a:cs typeface="+mn-lt"/>
              </a:rPr>
              <a:t>escravidão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dirty="0" err="1">
                <a:ea typeface="+mn-lt"/>
                <a:cs typeface="+mn-lt"/>
              </a:rPr>
              <a:t>em</a:t>
            </a:r>
            <a:r>
              <a:rPr lang="en-US" sz="2000" dirty="0">
                <a:ea typeface="+mn-lt"/>
                <a:cs typeface="+mn-lt"/>
              </a:rPr>
              <a:t> 1888</a:t>
            </a:r>
            <a:endParaRPr lang="en-US">
              <a:cs typeface="Calibri"/>
            </a:endParaRPr>
          </a:p>
          <a:p>
            <a:pPr marL="285750" indent="-285750" algn="l">
              <a:buChar char="•"/>
            </a:pPr>
            <a:r>
              <a:rPr lang="en-US" sz="2000" dirty="0" err="1">
                <a:ea typeface="+mn-lt"/>
                <a:cs typeface="+mn-lt"/>
              </a:rPr>
              <a:t>Descontentamento</a:t>
            </a:r>
            <a:r>
              <a:rPr lang="en-US" sz="2000" dirty="0">
                <a:ea typeface="+mn-lt"/>
                <a:cs typeface="+mn-lt"/>
              </a:rPr>
              <a:t> do </a:t>
            </a:r>
            <a:r>
              <a:rPr lang="en-US" sz="2000" dirty="0" err="1">
                <a:ea typeface="+mn-lt"/>
                <a:cs typeface="+mn-lt"/>
              </a:rPr>
              <a:t>exército</a:t>
            </a:r>
            <a:endParaRPr lang="en-US" sz="2000">
              <a:ea typeface="+mn-lt"/>
              <a:cs typeface="+mn-lt"/>
            </a:endParaRPr>
          </a:p>
          <a:p>
            <a:pPr marL="285750" indent="-285750" algn="l">
              <a:buChar char="•"/>
            </a:pPr>
            <a:r>
              <a:rPr lang="en-US" sz="2000" dirty="0" err="1">
                <a:ea typeface="+mn-lt"/>
                <a:cs typeface="+mn-lt"/>
              </a:rPr>
              <a:t>Descontentamento</a:t>
            </a:r>
            <a:r>
              <a:rPr lang="en-US" sz="2000" dirty="0">
                <a:ea typeface="+mn-lt"/>
                <a:cs typeface="+mn-lt"/>
              </a:rPr>
              <a:t> da </a:t>
            </a:r>
            <a:r>
              <a:rPr lang="en-US" sz="2000" dirty="0" err="1">
                <a:ea typeface="+mn-lt"/>
                <a:cs typeface="+mn-lt"/>
              </a:rPr>
              <a:t>Igreja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católica</a:t>
            </a:r>
            <a:endParaRPr lang="de-DE" sz="2000" dirty="0" err="1">
              <a:ea typeface="+mn-lt"/>
              <a:cs typeface="+mn-lt"/>
            </a:endParaRPr>
          </a:p>
          <a:p>
            <a:pPr marL="285750" indent="-285750" algn="l">
              <a:buChar char="•"/>
            </a:pPr>
            <a:r>
              <a:rPr lang="en-US" sz="2000" dirty="0">
                <a:ea typeface="+mn-lt"/>
                <a:cs typeface="+mn-lt"/>
              </a:rPr>
              <a:t>Guerra do </a:t>
            </a:r>
            <a:r>
              <a:rPr lang="en-US" sz="2000" dirty="0" err="1">
                <a:ea typeface="+mn-lt"/>
                <a:cs typeface="+mn-lt"/>
              </a:rPr>
              <a:t>Paraguai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pt-BR" sz="2000" dirty="0">
                <a:ea typeface="+mn-lt"/>
                <a:cs typeface="+mn-lt"/>
              </a:rPr>
              <a:t> 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419DA62C-4361-B31C-00B1-9A3CC5427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89" r="-1" b="1488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10866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Grupo de pessoas andando de cavalo&#10;&#10;Descrição gerada automaticamente">
            <a:extLst>
              <a:ext uri="{FF2B5EF4-FFF2-40B4-BE49-F238E27FC236}">
                <a16:creationId xmlns:a16="http://schemas.microsoft.com/office/drawing/2014/main" id="{BD99448F-E3E7-5BC2-54C9-41CD4F22D9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5333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F8FFB2E-FCDB-BB7C-9281-5CD1FC1E3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8047" y="927317"/>
            <a:ext cx="4968176" cy="4726276"/>
          </a:xfrm>
        </p:spPr>
        <p:txBody>
          <a:bodyPr>
            <a:normAutofit/>
          </a:bodyPr>
          <a:lstStyle/>
          <a:p>
            <a:pPr algn="r"/>
            <a:r>
              <a:rPr lang="pt-BR" sz="4000" dirty="0">
                <a:solidFill>
                  <a:srgbClr val="FFFFFF"/>
                </a:solidFill>
                <a:cs typeface="Calibri Light"/>
              </a:rPr>
              <a:t>Golpe</a:t>
            </a:r>
            <a:br>
              <a:rPr lang="pt-BR" sz="4000" dirty="0">
                <a:solidFill>
                  <a:srgbClr val="FFFFFF"/>
                </a:solidFill>
                <a:cs typeface="Calibri Light"/>
              </a:rPr>
            </a:br>
            <a:r>
              <a:rPr lang="pt-BR" sz="4000" dirty="0">
                <a:solidFill>
                  <a:srgbClr val="FFFFFF"/>
                </a:solidFill>
                <a:cs typeface="Calibri Light"/>
              </a:rPr>
              <a:t>15 de novembro de 1889</a:t>
            </a:r>
            <a:endParaRPr lang="pt-BR" sz="4000" dirty="0">
              <a:solidFill>
                <a:srgbClr val="FFFFFF"/>
              </a:solidFill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B75F82B-335B-D218-B03C-15AA8D8BF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5889" y="968880"/>
            <a:ext cx="6174175" cy="4726276"/>
          </a:xfrm>
        </p:spPr>
        <p:txBody>
          <a:bodyPr anchor="ctr"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  <a:cs typeface="Calibri"/>
              </a:rPr>
              <a:t>Liderado</a:t>
            </a:r>
            <a:r>
              <a:rPr lang="en-US" sz="2000" dirty="0">
                <a:solidFill>
                  <a:srgbClr val="FFFFFF"/>
                </a:solidFill>
                <a:cs typeface="Calibri"/>
              </a:rPr>
              <a:t> com o </a:t>
            </a:r>
            <a:r>
              <a:rPr lang="en-US" sz="2000" u="sng" dirty="0" err="1">
                <a:solidFill>
                  <a:srgbClr val="FFFFFF"/>
                </a:solidFill>
                <a:cs typeface="Calibri"/>
              </a:rPr>
              <a:t>exército</a:t>
            </a:r>
            <a:r>
              <a:rPr lang="en-US" sz="2000" dirty="0">
                <a:solidFill>
                  <a:srgbClr val="FFFFFF"/>
                </a:solidFill>
                <a:cs typeface="Calibri"/>
              </a:rPr>
              <a:t>, </a:t>
            </a:r>
            <a:r>
              <a:rPr lang="en-US" sz="2000" u="sng" dirty="0">
                <a:solidFill>
                  <a:srgbClr val="FFFFFF"/>
                </a:solidFill>
                <a:cs typeface="Calibri"/>
              </a:rPr>
              <a:t>Marechal </a:t>
            </a:r>
            <a:r>
              <a:rPr lang="en-US" sz="2000" u="sng" dirty="0" err="1">
                <a:solidFill>
                  <a:srgbClr val="FFFFFF"/>
                </a:solidFill>
                <a:cs typeface="Calibri"/>
              </a:rPr>
              <a:t>Deodoro</a:t>
            </a:r>
            <a:r>
              <a:rPr lang="en-US" sz="2000" u="sng" dirty="0">
                <a:solidFill>
                  <a:srgbClr val="FFFFFF"/>
                </a:solidFill>
                <a:cs typeface="Calibri"/>
              </a:rPr>
              <a:t> da Fonseca </a:t>
            </a:r>
            <a:r>
              <a:rPr lang="en-US" sz="2000" dirty="0" err="1">
                <a:solidFill>
                  <a:srgbClr val="FFFFFF"/>
                </a:solidFill>
                <a:cs typeface="Calibri"/>
              </a:rPr>
              <a:t>aplica</a:t>
            </a:r>
            <a:r>
              <a:rPr lang="en-US" sz="2000" dirty="0">
                <a:solidFill>
                  <a:srgbClr val="FFFFFF"/>
                </a:solidFill>
                <a:cs typeface="Calibri"/>
              </a:rPr>
              <a:t> um golpe que </a:t>
            </a:r>
            <a:r>
              <a:rPr lang="en-US" sz="2000" dirty="0" err="1">
                <a:solidFill>
                  <a:srgbClr val="FFFFFF"/>
                </a:solidFill>
                <a:cs typeface="Calibri"/>
              </a:rPr>
              <a:t>acaba</a:t>
            </a:r>
            <a:r>
              <a:rPr lang="en-US" sz="2000" dirty="0">
                <a:solidFill>
                  <a:srgbClr val="FFFFFF"/>
                </a:solidFill>
                <a:cs typeface="Calibri"/>
              </a:rPr>
              <a:t> com a </a:t>
            </a:r>
            <a:r>
              <a:rPr lang="en-US" sz="2000" dirty="0" err="1">
                <a:solidFill>
                  <a:srgbClr val="FFFFFF"/>
                </a:solidFill>
                <a:cs typeface="Calibri"/>
              </a:rPr>
              <a:t>monarquia</a:t>
            </a:r>
            <a:r>
              <a:rPr lang="en-US" sz="2000" dirty="0">
                <a:solidFill>
                  <a:srgbClr val="FFFFFF"/>
                </a:solidFill>
                <a:cs typeface="Calibri"/>
              </a:rPr>
              <a:t> e </a:t>
            </a:r>
            <a:r>
              <a:rPr lang="en-US" sz="2000" dirty="0" err="1">
                <a:solidFill>
                  <a:srgbClr val="FFFFFF"/>
                </a:solidFill>
                <a:cs typeface="Calibri"/>
              </a:rPr>
              <a:t>instaura</a:t>
            </a:r>
            <a:r>
              <a:rPr lang="en-US" sz="2000" dirty="0">
                <a:solidFill>
                  <a:srgbClr val="FFFFFF"/>
                </a:solidFill>
                <a:cs typeface="Calibri"/>
              </a:rPr>
              <a:t> a </a:t>
            </a:r>
            <a:r>
              <a:rPr lang="en-US" sz="2000" dirty="0" err="1">
                <a:solidFill>
                  <a:srgbClr val="FFFFFF"/>
                </a:solidFill>
                <a:cs typeface="Calibri"/>
              </a:rPr>
              <a:t>república</a:t>
            </a:r>
            <a:r>
              <a:rPr lang="en-US" sz="2000" dirty="0">
                <a:solidFill>
                  <a:srgbClr val="FFFFFF"/>
                </a:solidFill>
                <a:cs typeface="Calibri"/>
              </a:rPr>
              <a:t> no </a:t>
            </a:r>
            <a:r>
              <a:rPr lang="en-US" sz="2000" dirty="0" err="1">
                <a:solidFill>
                  <a:srgbClr val="FFFFFF"/>
                </a:solidFill>
                <a:cs typeface="Calibri"/>
              </a:rPr>
              <a:t>Brasil</a:t>
            </a:r>
            <a:r>
              <a:rPr lang="en-US" sz="2000" dirty="0">
                <a:solidFill>
                  <a:srgbClr val="FFFFFF"/>
                </a:solidFill>
                <a:cs typeface="Calibri"/>
              </a:rPr>
              <a:t>.</a:t>
            </a:r>
            <a:endParaRPr lang="pt-BR" sz="2000" dirty="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3041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4974AC-ABB3-CD97-A561-0CC383019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4112" y="651164"/>
            <a:ext cx="4599709" cy="1351472"/>
          </a:xfrm>
        </p:spPr>
        <p:txBody>
          <a:bodyPr>
            <a:normAutofit/>
          </a:bodyPr>
          <a:lstStyle/>
          <a:p>
            <a:pPr algn="ctr"/>
            <a:r>
              <a:rPr lang="pt-BR" sz="4100" dirty="0">
                <a:solidFill>
                  <a:schemeClr val="tx1">
                    <a:lumMod val="85000"/>
                    <a:lumOff val="15000"/>
                  </a:schemeClr>
                </a:solidFill>
                <a:cs typeface="Calibri Light"/>
              </a:rPr>
              <a:t>República </a:t>
            </a:r>
            <a:r>
              <a:rPr lang="pt-BR" sz="4100" b="1" u="sng" dirty="0">
                <a:solidFill>
                  <a:schemeClr val="tx1">
                    <a:lumMod val="85000"/>
                    <a:lumOff val="15000"/>
                  </a:schemeClr>
                </a:solidFill>
                <a:cs typeface="Calibri Light"/>
              </a:rPr>
              <a:t>da Espada </a:t>
            </a:r>
            <a:r>
              <a:rPr lang="pt-BR" sz="4100" dirty="0">
                <a:solidFill>
                  <a:schemeClr val="tx1">
                    <a:lumMod val="85000"/>
                    <a:lumOff val="15000"/>
                  </a:schemeClr>
                </a:solidFill>
                <a:cs typeface="Calibri Light"/>
              </a:rPr>
              <a:t>1889-1894</a:t>
            </a:r>
            <a:endParaRPr lang="pt-BR" sz="4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Imagem 5" descr="Foto em preto e branco de pessoa olhando para a câmera&#10;&#10;Descrição gerada automaticamente">
            <a:extLst>
              <a:ext uri="{FF2B5EF4-FFF2-40B4-BE49-F238E27FC236}">
                <a16:creationId xmlns:a16="http://schemas.microsoft.com/office/drawing/2014/main" id="{AFE0E166-0C94-75BB-8758-9FDEFB4078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1" r="16656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27C75DC-9F95-B42A-12E2-2C1CFA5BC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9366" y="2147357"/>
            <a:ext cx="4987636" cy="41010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Período onde o Brasil foi governado por líderes do exército.  </a:t>
            </a:r>
          </a:p>
          <a:p>
            <a:r>
              <a:rPr lang="pt-BR" sz="2000" b="1" i="1" u="sng" dirty="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Constituição de 1891</a:t>
            </a:r>
          </a:p>
          <a:p>
            <a:r>
              <a:rPr lang="pt-BR" sz="2000" i="1" u="sng" dirty="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Revolta da armada e revolução federalista.</a:t>
            </a: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</p:txBody>
      </p:sp>
      <p:pic>
        <p:nvPicPr>
          <p:cNvPr id="4" name="Imagem 4" descr="Foto em preto e branco de homem com barba e bigode&#10;&#10;Descrição gerada automaticamente">
            <a:extLst>
              <a:ext uri="{FF2B5EF4-FFF2-40B4-BE49-F238E27FC236}">
                <a16:creationId xmlns:a16="http://schemas.microsoft.com/office/drawing/2014/main" id="{B53BED51-D725-2ADD-CCDD-C0D5DB433E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6" r="23672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10137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7A8A7F-5321-CA42-B294-1F806C905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pt-BR" sz="5400" dirty="0"/>
              <a:t>Constituição de 1891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8D1B2C6-9B05-0105-CBD2-DD394533F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662" y="2915457"/>
            <a:ext cx="4243589" cy="3320668"/>
          </a:xfrm>
        </p:spPr>
        <p:txBody>
          <a:bodyPr>
            <a:normAutofit/>
          </a:bodyPr>
          <a:lstStyle/>
          <a:p>
            <a:r>
              <a:rPr lang="en-US" sz="1800" dirty="0"/>
              <a:t>3 poderes e </a:t>
            </a:r>
            <a:r>
              <a:rPr lang="pt-BR" sz="1800" b="0" i="0" dirty="0">
                <a:solidFill>
                  <a:srgbClr val="202124"/>
                </a:solidFill>
                <a:effectLst/>
              </a:rPr>
              <a:t>sistema presidencialista de </a:t>
            </a:r>
          </a:p>
          <a:p>
            <a:r>
              <a:rPr lang="pt-BR" sz="1800" dirty="0">
                <a:solidFill>
                  <a:srgbClr val="202124"/>
                </a:solidFill>
              </a:rPr>
              <a:t>Estado laico;</a:t>
            </a:r>
          </a:p>
          <a:p>
            <a:r>
              <a:rPr lang="pt-BR" sz="1800" dirty="0">
                <a:solidFill>
                  <a:srgbClr val="202124"/>
                </a:solidFill>
              </a:rPr>
              <a:t>Quem podia votar: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202124"/>
                </a:solidFill>
              </a:rPr>
              <a:t> </a:t>
            </a:r>
            <a:r>
              <a:rPr lang="pt-BR" sz="1800" b="0" i="0" dirty="0">
                <a:solidFill>
                  <a:srgbClr val="FF0000"/>
                </a:solidFill>
                <a:effectLst/>
              </a:rPr>
              <a:t>Determinou </a:t>
            </a:r>
            <a:r>
              <a:rPr lang="pt-BR" sz="1800" b="1" i="1" u="sng" dirty="0">
                <a:solidFill>
                  <a:srgbClr val="FF0000"/>
                </a:solidFill>
                <a:effectLst/>
              </a:rPr>
              <a:t>voto aberto</a:t>
            </a:r>
          </a:p>
          <a:p>
            <a:pPr marL="0" indent="0">
              <a:buNone/>
            </a:pPr>
            <a:r>
              <a:rPr lang="pt-BR" sz="1800" b="0" i="0" dirty="0">
                <a:solidFill>
                  <a:srgbClr val="202124"/>
                </a:solidFill>
                <a:effectLst/>
              </a:rPr>
              <a:t> </a:t>
            </a:r>
            <a:r>
              <a:rPr lang="pt-BR" sz="1800" b="1" i="1" u="sng" dirty="0">
                <a:solidFill>
                  <a:srgbClr val="202124"/>
                </a:solidFill>
                <a:effectLst/>
              </a:rPr>
              <a:t>Homens</a:t>
            </a:r>
            <a:r>
              <a:rPr lang="pt-BR" sz="1800" b="0" i="0" dirty="0">
                <a:solidFill>
                  <a:srgbClr val="202124"/>
                </a:solidFill>
                <a:effectLst/>
              </a:rPr>
              <a:t> acima dos 21 anos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202124"/>
                </a:solidFill>
              </a:rPr>
              <a:t> Alfabetizados</a:t>
            </a:r>
            <a:endParaRPr lang="en-US" sz="1800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63232D5A-0B32-3D10-6731-CABEF99C8E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48" b="1410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80206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FDEA6A5-00F9-674D-0968-BF779AEEC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92" y="1065862"/>
            <a:ext cx="4213709" cy="4726276"/>
          </a:xfrm>
        </p:spPr>
        <p:txBody>
          <a:bodyPr>
            <a:normAutofit/>
          </a:bodyPr>
          <a:lstStyle/>
          <a:p>
            <a:pPr algn="r"/>
            <a:r>
              <a:rPr lang="pt-BR" sz="4000" dirty="0">
                <a:solidFill>
                  <a:srgbClr val="FFFFFF"/>
                </a:solidFill>
                <a:cs typeface="Calibri Light"/>
              </a:rPr>
              <a:t>Primeira República</a:t>
            </a:r>
            <a:br>
              <a:rPr lang="pt-BR" sz="4000" dirty="0">
                <a:solidFill>
                  <a:srgbClr val="FFFFFF"/>
                </a:solidFill>
                <a:cs typeface="Calibri Light"/>
              </a:rPr>
            </a:br>
            <a:r>
              <a:rPr lang="pt-BR" sz="4000" dirty="0">
                <a:solidFill>
                  <a:srgbClr val="FFFFFF"/>
                </a:solidFill>
                <a:cs typeface="Calibri Light"/>
              </a:rPr>
              <a:t>ou republica velha 1889-1930</a:t>
            </a:r>
            <a:endParaRPr lang="pt-BR" sz="4000" dirty="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17CD3317-96CF-42D1-7C67-8D67CC12D01D}"/>
              </a:ext>
            </a:extLst>
          </p:cNvPr>
          <p:cNvSpPr txBox="1"/>
          <p:nvPr/>
        </p:nvSpPr>
        <p:spPr>
          <a:xfrm>
            <a:off x="4585854" y="2895600"/>
            <a:ext cx="750916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dirty="0">
                <a:cs typeface="Calibri"/>
              </a:rPr>
              <a:t>República da Espada + República das oligarquias 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22083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846526-ABB1-5495-DD1D-5F77E4387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cs typeface="Calibri Light"/>
              </a:rPr>
              <a:t>República </a:t>
            </a:r>
            <a:r>
              <a:rPr lang="pt-BR" b="1" i="1" u="sng" dirty="0">
                <a:cs typeface="Calibri Light"/>
              </a:rPr>
              <a:t>oligárquica</a:t>
            </a:r>
            <a:r>
              <a:rPr lang="pt-BR" dirty="0">
                <a:cs typeface="Calibri Light"/>
              </a:rPr>
              <a:t> 1894-1930 </a:t>
            </a:r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E1241A6-79CE-C642-FB7D-8D61E4F7B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 b="1" u="sng" dirty="0">
                <a:cs typeface="Calibri"/>
              </a:rPr>
              <a:t>Política do café com leite - </a:t>
            </a:r>
            <a:r>
              <a:rPr lang="pt-BR" b="1" u="sng" dirty="0" err="1">
                <a:cs typeface="Calibri"/>
              </a:rPr>
              <a:t>sp</a:t>
            </a:r>
            <a:r>
              <a:rPr lang="pt-BR" b="1" u="sng" dirty="0">
                <a:cs typeface="Calibri"/>
              </a:rPr>
              <a:t> e mg</a:t>
            </a:r>
          </a:p>
          <a:p>
            <a:r>
              <a:rPr lang="pt-BR" b="1" u="sng" dirty="0">
                <a:cs typeface="Calibri"/>
              </a:rPr>
              <a:t>Coronelismo – voto de cabresto</a:t>
            </a:r>
          </a:p>
          <a:p>
            <a:r>
              <a:rPr lang="pt-BR" dirty="0">
                <a:cs typeface="Calibri"/>
              </a:rPr>
              <a:t>Revoltas: Revolta da vacina, Revolta da Chibata, Guerra do contestado, </a:t>
            </a:r>
          </a:p>
          <a:p>
            <a:r>
              <a:rPr lang="pt-BR" dirty="0">
                <a:cs typeface="Calibri"/>
              </a:rPr>
              <a:t>Lutas operárias - direitos trabalhistas</a:t>
            </a:r>
          </a:p>
        </p:txBody>
      </p:sp>
    </p:spTree>
    <p:extLst>
      <p:ext uri="{BB962C8B-B14F-4D97-AF65-F5344CB8AC3E}">
        <p14:creationId xmlns:p14="http://schemas.microsoft.com/office/powerpoint/2010/main" val="20776987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156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Proclamação da República</vt:lpstr>
      <vt:lpstr>Golpe 15 de novembro de 1889</vt:lpstr>
      <vt:lpstr>República da Espada 1889-1894</vt:lpstr>
      <vt:lpstr>Constituição de 1891</vt:lpstr>
      <vt:lpstr>Primeira República ou republica velha 1889-1930</vt:lpstr>
      <vt:lpstr>República oligárquica 1894-1930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ANA JULIA TENORIO DE JESUS</cp:lastModifiedBy>
  <cp:revision>207</cp:revision>
  <dcterms:created xsi:type="dcterms:W3CDTF">2022-10-13T21:29:57Z</dcterms:created>
  <dcterms:modified xsi:type="dcterms:W3CDTF">2022-11-01T20:12:49Z</dcterms:modified>
</cp:coreProperties>
</file>

<file path=docProps/thumbnail.jpeg>
</file>